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1"/>
  </p:notesMasterIdLst>
  <p:sldIdLst>
    <p:sldId id="256" r:id="rId2"/>
    <p:sldId id="257" r:id="rId3"/>
    <p:sldId id="258" r:id="rId4"/>
    <p:sldId id="259" r:id="rId5"/>
    <p:sldId id="260" r:id="rId6"/>
    <p:sldId id="261" r:id="rId7"/>
    <p:sldId id="306" r:id="rId8"/>
    <p:sldId id="305"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304" r:id="rId44"/>
    <p:sldId id="263" r:id="rId45"/>
    <p:sldId id="298" r:id="rId46"/>
    <p:sldId id="299" r:id="rId47"/>
    <p:sldId id="300" r:id="rId48"/>
    <p:sldId id="301" r:id="rId49"/>
    <p:sldId id="30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304"/>
            <p14:sldId id="263"/>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ext uri="{19B8F6BF-5375-455C-9EA6-DF929625EA0E}">
        <p15:presenceInfo xmlns:p15="http://schemas.microsoft.com/office/powerpoint/2012/main" userId="49de491cda1d9bf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87376" autoAdjust="0"/>
  </p:normalViewPr>
  <p:slideViewPr>
    <p:cSldViewPr snapToGrid="0">
      <p:cViewPr varScale="1">
        <p:scale>
          <a:sx n="67" d="100"/>
          <a:sy n="67" d="100"/>
        </p:scale>
        <p:origin x="58" y="53"/>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8.png"/></Relationships>
</file>

<file path=ppt/diagrams/_rels/data11.xml.rels><?xml version="1.0" encoding="UTF-8" standalone="yes"?>
<Relationships xmlns="http://schemas.openxmlformats.org/package/2006/relationships"><Relationship Id="rId1" Type="http://schemas.openxmlformats.org/officeDocument/2006/relationships/image" Target="../media/image19.png"/></Relationships>
</file>

<file path=ppt/diagrams/_rels/data12.xml.rels><?xml version="1.0" encoding="UTF-8" standalone="yes"?>
<Relationships xmlns="http://schemas.openxmlformats.org/package/2006/relationships"><Relationship Id="rId1" Type="http://schemas.openxmlformats.org/officeDocument/2006/relationships/image" Target="../media/image20.png"/></Relationships>
</file>

<file path=ppt/diagrams/_rels/data13.xml.rels><?xml version="1.0" encoding="UTF-8" standalone="yes"?>
<Relationships xmlns="http://schemas.openxmlformats.org/package/2006/relationships"><Relationship Id="rId1" Type="http://schemas.openxmlformats.org/officeDocument/2006/relationships/image" Target="../media/image21.png"/></Relationships>
</file>

<file path=ppt/diagrams/_rels/data14.xml.rels><?xml version="1.0" encoding="UTF-8" standalone="yes"?>
<Relationships xmlns="http://schemas.openxmlformats.org/package/2006/relationships"><Relationship Id="rId1" Type="http://schemas.openxmlformats.org/officeDocument/2006/relationships/image" Target="../media/image22.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ata7.xml.rels><?xml version="1.0" encoding="UTF-8" standalone="yes"?>
<Relationships xmlns="http://schemas.openxmlformats.org/package/2006/relationships"><Relationship Id="rId1" Type="http://schemas.openxmlformats.org/officeDocument/2006/relationships/image" Target="../media/image15.JPG"/></Relationships>
</file>

<file path=ppt/diagrams/_rels/data8.xml.rels><?xml version="1.0" encoding="UTF-8" standalone="yes"?>
<Relationships xmlns="http://schemas.openxmlformats.org/package/2006/relationships"><Relationship Id="rId1" Type="http://schemas.openxmlformats.org/officeDocument/2006/relationships/image" Target="../media/image16.png"/></Relationships>
</file>

<file path=ppt/diagrams/_rels/data9.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pt>
  </dgm:ptLst>
  <dgm:cxnLst>
    <dgm:cxn modelId="{2AE66658-F39B-4873-98EA-AA2E66E28C42}" srcId="{BCD21B67-28C8-4B77-93B8-19406001CCA7}" destId="{85332DF3-A144-4FD8-8747-3ED078E7DA79}" srcOrd="0" destOrd="0" parTransId="{0EFBD035-497F-4D68-B60A-06D868EA12B4}" sibTransId="{8C98D4D4-6294-41C0-82C1-260FDCA776C5}"/>
    <dgm:cxn modelId="{C95EB7CC-3323-43E0-95E7-8BE2ACB18E52}" srcId="{28B4C137-B813-4829-840D-929940129B08}" destId="{41EDD33C-0D47-4E09-AEA6-70480894C794}" srcOrd="1" destOrd="0" parTransId="{4C20C9E9-780F-4F7D-830B-E6F5A1F1A951}" sibTransId="{54CAFCEB-7125-45D4-8986-49F3E75B8150}"/>
    <dgm:cxn modelId="{954476B8-0910-47ED-9BE7-C631EFBB24EA}" type="presOf" srcId="{438311CE-090F-4CE8-B673-ACAA674D0A44}" destId="{9586B809-B42B-459A-89BE-FA8CD96C39A3}" srcOrd="0" destOrd="1"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D65EE19-B045-41A2-98BA-C7B8B7BA938C}" type="presOf" srcId="{4CEAAA11-4957-420D-B551-D4EC78DC11C0}" destId="{07B02947-7FD4-4C31-8B2C-371532304731}" srcOrd="0" destOrd="0" presId="urn:microsoft.com/office/officeart/2005/8/layout/lProcess2"/>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BD3A4A33-B449-4F59-8F61-4B9A3D41B359}" type="presOf" srcId="{85332DF3-A144-4FD8-8747-3ED078E7DA79}" destId="{DE700271-1EC9-4A2B-92B0-3D8CCAD516DE}" srcOrd="1"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72057618-0FBD-406E-A979-885005B30473}" type="presOf" srcId="{BCD21B67-28C8-4B77-93B8-19406001CCA7}" destId="{F4A37465-6BE0-4AEC-A28C-B7FD60F73F9E}" srcOrd="0" destOrd="0" presId="urn:microsoft.com/office/officeart/2005/8/layout/lProcess2"/>
    <dgm:cxn modelId="{301EDC8B-A337-4A41-8E58-11D1BC0575B3}" type="presOf" srcId="{C4F8B8D8-0809-495A-8581-7640BACD6B7D}" destId="{CF3D957E-C3FC-4E81-90C1-A9600F1564A6}" srcOrd="0" destOrd="2"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DD1B19FB-BA8C-49B0-BD57-B5B40022ADD6}" type="presOf" srcId="{E50A5B96-58F2-413F-ADB5-97E1C8155C28}" destId="{9586B809-B42B-459A-89BE-FA8CD96C39A3}" srcOrd="0"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030499EB-4749-4B65-9418-B96EF1A9E66C}" srcId="{4CEAAA11-4957-420D-B551-D4EC78DC11C0}" destId="{3A66654F-E54E-4D3F-B8D1-EC80A5BC98C5}" srcOrd="0" destOrd="0" parTransId="{C5154A82-93CF-4A5B-916A-755D7347554E}" sibTransId="{985E6D35-7366-4C6B-9F10-B4075CD4A584}"/>
    <dgm:cxn modelId="{16F7814F-B3B7-4BBD-8458-C0D6039D8997}" type="presOf" srcId="{28B4C137-B813-4829-840D-929940129B08}" destId="{049B9DEE-8E4F-481B-A265-E27E1FE0F7C3}" srcOrd="1" destOrd="0" presId="urn:microsoft.com/office/officeart/2005/8/layout/lProcess2"/>
    <dgm:cxn modelId="{3A36D7EF-BFA3-4B2E-82CC-988547A3CF92}" type="presOf" srcId="{F08A717B-9249-4AA5-8111-1AF57D9459D1}" destId="{AF8E1E93-1C30-4AD0-B027-109292ADD929}" srcOrd="0" destOrd="1"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62543A10-6EC0-4D87-81A9-1694AF819330}" srcId="{28B4C137-B813-4829-840D-929940129B08}" destId="{E50A5B96-58F2-413F-ADB5-97E1C8155C28}" srcOrd="0" destOrd="0" parTransId="{AE1A55EF-6A43-4167-82D1-5EFA4F8C9D79}" sibTransId="{818D7F7D-E072-4B9A-8D1C-825D6E84F9E8}"/>
    <dgm:cxn modelId="{635AEE1F-9E75-4169-8D5A-9ECF1B6EBC53}" type="presOf" srcId="{85332DF3-A144-4FD8-8747-3ED078E7DA79}" destId="{CF92B098-B0A4-4866-AD09-45A49E9F8182}" srcOrd="0" destOrd="0" presId="urn:microsoft.com/office/officeart/2005/8/layout/lProcess2"/>
    <dgm:cxn modelId="{1DC3FDCB-C0CB-4D87-974B-75EE15C569B5}" srcId="{85332DF3-A144-4FD8-8747-3ED078E7DA79}" destId="{2FB42C0C-F302-4AE6-9FFC-F028B56116E5}" srcOrd="1" destOrd="0" parTransId="{841579B9-4EB8-4630-9BEE-45D93CFAA4F4}" sibTransId="{187534FA-EB8A-4E8B-9377-050A13FE977E}"/>
    <dgm:cxn modelId="{93C838D0-D604-4BD8-A8EB-EC13EE034A26}" srcId="{E50A5B96-58F2-413F-ADB5-97E1C8155C28}" destId="{438311CE-090F-4CE8-B673-ACAA674D0A44}" srcOrd="0" destOrd="0" parTransId="{CDA9ABC8-AEF4-4A55-BAC1-2B87F4DEFF7F}" sibTransId="{C73F2D15-E195-4450-B815-3B73893A92F9}"/>
    <dgm:cxn modelId="{EA066925-FCE7-4B21-9297-60D6016AEA64}" type="presOf" srcId="{28B4C137-B813-4829-840D-929940129B08}" destId="{81B07E86-1D54-43ED-8951-2E40DFEAD263}" srcOrd="0" destOrd="0"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CCF0009-1642-4D5D-807A-2A1732F39295}" type="presOf" srcId="{2FB42C0C-F302-4AE6-9FFC-F028B56116E5}" destId="{CF3D957E-C3FC-4E81-90C1-A9600F1564A6}"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80521D5-4236-4441-BF77-674F8B915373}" type="presOf" srcId="{8AF2ED37-D583-4002-9978-D4CADF25BE57}" destId="{4DE9484B-09FD-451B-8B4E-6F8F5FE99AF7}"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D4C57932-6B6F-4FFA-BBEA-07A3257A335A}" type="presOf" srcId="{F4219508-0D26-40DA-9172-F61CA49F70A4}" destId="{A584E924-578A-4C3E-A2EC-A1FF278F08A6}" srcOrd="0" destOrd="0" presId="urn:microsoft.com/office/officeart/2005/8/layout/pList2"/>
    <dgm:cxn modelId="{B1617364-D0D1-4AB6-8195-B49A18CA5745}" type="presOf" srcId="{5854DE06-8DBB-4077-913E-BB4B1D7E1596}" destId="{0A4FF0D7-0FE6-4D18-96B7-C240BA97A265}"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6BEFC9F-4A8A-4E19-A21C-8C28906BEB48}" type="presOf" srcId="{794B0440-FEE8-4DF6-BE4A-420F826BC54B}" destId="{31BB16D1-5665-42B4-82D2-EDB7C7446FB0}" srcOrd="0" destOrd="0" presId="urn:microsoft.com/office/officeart/2005/8/layout/pList1"/>
    <dgm:cxn modelId="{FA3CBFBE-87FE-4721-B2BE-060125EB9821}" type="presOf" srcId="{AF280E5F-9C45-4D30-BE90-7D4351E0CE2F}" destId="{3480C080-97F2-4B34-A397-ED2F44F19C0D}"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12/15/2015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43</a:t>
            </a:fld>
            <a:endParaRPr lang="en-US"/>
          </a:p>
        </p:txBody>
      </p:sp>
    </p:spTree>
    <p:extLst>
      <p:ext uri="{BB962C8B-B14F-4D97-AF65-F5344CB8AC3E}">
        <p14:creationId xmlns:p14="http://schemas.microsoft.com/office/powerpoint/2010/main" val="1891486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44</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Hybrid = Digitizes some part of the signal,</a:t>
            </a:r>
            <a:r>
              <a:rPr lang="en-US" sz="1200" i="0" kern="1200" baseline="0" dirty="0" smtClean="0">
                <a:solidFill>
                  <a:schemeClr val="tx1"/>
                </a:solidFill>
                <a:effectLst/>
                <a:latin typeface="+mn-lt"/>
                <a:ea typeface="+mn-ea"/>
                <a:cs typeface="+mn-cs"/>
              </a:rPr>
              <a:t> usually with an ADC and after the </a:t>
            </a:r>
            <a:r>
              <a:rPr lang="en-US" sz="1200" i="0" kern="1200" baseline="0" smtClean="0">
                <a:solidFill>
                  <a:schemeClr val="tx1"/>
                </a:solidFill>
                <a:effectLst/>
                <a:latin typeface="+mn-lt"/>
                <a:ea typeface="+mn-ea"/>
                <a:cs typeface="+mn-cs"/>
              </a:rPr>
              <a:t>square-law detector</a:t>
            </a:r>
          </a:p>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a:t>
            </a:r>
            <a:r>
              <a:rPr lang="en-US" sz="1200" i="0" kern="1200" dirty="0" smtClean="0">
                <a:solidFill>
                  <a:schemeClr val="tx1"/>
                </a:solidFill>
                <a:effectLst/>
                <a:latin typeface="+mn-lt"/>
                <a:ea typeface="+mn-ea"/>
                <a:cs typeface="+mn-cs"/>
              </a:rPr>
              <a:t>to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 </a:t>
            </a:r>
            <a:r>
              <a:rPr lang="en-US" sz="1200" i="0" kern="1200" dirty="0" smtClean="0">
                <a:solidFill>
                  <a:schemeClr val="tx1"/>
                </a:solidFill>
                <a:effectLst/>
                <a:latin typeface="+mn-lt"/>
                <a:ea typeface="+mn-ea"/>
                <a:cs typeface="+mn-cs"/>
              </a:rPr>
              <a:t>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a:t>
            </a:r>
            <a:r>
              <a:rPr lang="en-US" sz="1200" i="0" kern="1200" dirty="0" smtClean="0">
                <a:solidFill>
                  <a:schemeClr val="tx1"/>
                </a:solidFill>
                <a:effectLst/>
                <a:latin typeface="+mn-lt"/>
                <a:ea typeface="+mn-ea"/>
                <a:cs typeface="+mn-cs"/>
              </a:rPr>
              <a:t>longer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maintained</a:t>
            </a:r>
            <a:r>
              <a:rPr lang="en-US" sz="1200" i="0" kern="1200" dirty="0" smtClean="0">
                <a:solidFill>
                  <a:schemeClr val="tx1"/>
                </a:solidFill>
                <a:effectLst/>
                <a:latin typeface="+mn-lt"/>
                <a:ea typeface="+mn-ea"/>
                <a:cs typeface="+mn-cs"/>
              </a:rPr>
              <a:t>, he still answers questions about using radiometers </a:t>
            </a:r>
            <a:r>
              <a:rPr lang="en-US" sz="1200" i="0" kern="1200" dirty="0" smtClean="0">
                <a:solidFill>
                  <a:schemeClr val="tx1"/>
                </a:solidFill>
                <a:effectLst/>
                <a:latin typeface="+mn-lt"/>
                <a:ea typeface="+mn-ea"/>
                <a:cs typeface="+mn-cs"/>
              </a:rPr>
              <a:t>with</a:t>
            </a:r>
            <a:r>
              <a:rPr lang="en-US" sz="1200" i="0" kern="1200" baseline="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SBRAC </a:t>
            </a:r>
            <a:r>
              <a:rPr lang="en-US" sz="1200" i="0" kern="1200" dirty="0" smtClean="0">
                <a:solidFill>
                  <a:schemeClr val="tx1"/>
                </a:solidFill>
                <a:effectLst/>
                <a:latin typeface="+mn-lt"/>
                <a:ea typeface="+mn-ea"/>
                <a:cs typeface="+mn-cs"/>
              </a:rPr>
              <a:t>has successfully used this configuration to obtain </a:t>
            </a:r>
            <a:r>
              <a:rPr lang="en-US" sz="1200" i="0" kern="1200" dirty="0" smtClean="0">
                <a:solidFill>
                  <a:schemeClr val="tx1"/>
                </a:solidFill>
                <a:effectLst/>
                <a:latin typeface="+mn-lt"/>
                <a:ea typeface="+mn-ea"/>
                <a:cs typeface="+mn-cs"/>
              </a:rPr>
              <a:t>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astronomy </a:t>
            </a:r>
            <a:r>
              <a:rPr lang="en-US" sz="1200" i="0" kern="1200" dirty="0" smtClean="0">
                <a:solidFill>
                  <a:schemeClr val="tx1"/>
                </a:solidFill>
                <a:effectLst/>
                <a:latin typeface="+mn-lt"/>
                <a:ea typeface="+mn-ea"/>
                <a:cs typeface="+mn-cs"/>
              </a:rPr>
              <a:t>data by looking at the hydrogen line at 1420.4058 </a:t>
            </a:r>
            <a:r>
              <a:rPr lang="en-US" sz="1200" i="0" kern="1200" dirty="0" err="1" smtClean="0">
                <a:solidFill>
                  <a:schemeClr val="tx1"/>
                </a:solidFill>
                <a:effectLst/>
                <a:latin typeface="+mn-lt"/>
                <a:ea typeface="+mn-ea"/>
                <a:cs typeface="+mn-cs"/>
              </a:rPr>
              <a:t>MHz.</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It </a:t>
            </a:r>
            <a:r>
              <a:rPr lang="en-US" sz="1200" i="0" kern="1200" dirty="0" smtClean="0">
                <a:solidFill>
                  <a:schemeClr val="tx1"/>
                </a:solidFill>
                <a:effectLst/>
                <a:latin typeface="+mn-lt"/>
                <a:ea typeface="+mn-ea"/>
                <a:cs typeface="+mn-cs"/>
              </a:rPr>
              <a:t>was </a:t>
            </a:r>
            <a:r>
              <a:rPr lang="en-US" sz="1200" i="0" kern="1200" dirty="0" smtClean="0">
                <a:solidFill>
                  <a:schemeClr val="tx1"/>
                </a:solidFill>
                <a:effectLst/>
                <a:latin typeface="+mn-lt"/>
                <a:ea typeface="+mn-ea"/>
                <a:cs typeface="+mn-cs"/>
              </a:rPr>
              <a:t>this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a:t>
            </a:r>
            <a:r>
              <a:rPr lang="en-US" sz="1200" i="0" kern="1200" dirty="0" smtClean="0">
                <a:solidFill>
                  <a:schemeClr val="tx1"/>
                </a:solidFill>
                <a:effectLst/>
                <a:latin typeface="+mn-lt"/>
                <a:ea typeface="+mn-ea"/>
                <a:cs typeface="+mn-cs"/>
              </a:rPr>
              <a:t>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program</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that </a:t>
            </a:r>
            <a:r>
              <a:rPr lang="en-US" sz="1200" i="0" kern="1200" dirty="0" smtClean="0">
                <a:solidFill>
                  <a:schemeClr val="tx1"/>
                </a:solidFill>
                <a:effectLst/>
                <a:latin typeface="+mn-lt"/>
                <a:ea typeface="+mn-ea"/>
                <a:cs typeface="+mn-cs"/>
              </a:rPr>
              <a:t>was used in this thesis</a:t>
            </a:r>
            <a:r>
              <a:rPr lang="en-US" sz="1200" i="0" kern="1200" dirty="0" smtClean="0">
                <a:solidFill>
                  <a:schemeClr val="tx1"/>
                </a:solidFill>
                <a:effectLst/>
                <a:latin typeface="+mn-lt"/>
                <a:ea typeface="+mn-ea"/>
                <a:cs typeface="+mn-cs"/>
              </a:rPr>
              <a:t>.</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In 2013, the University of Illinois and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 built a software defined radio based radiometer to listen to emissions from Jupiter. They custom built the hardware portion of their software defined radio using an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Analog Devices analog to digital</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converter (AD9460) and a Xilinx (Spartan-3E-500) FPGA.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They also implemented a RF front end to filter and amplify the incoming RF signal.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side of their radiometer was composed of: 1)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for low-level communications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with their software defined radio and, 2) Python script and </a:t>
            </a:r>
            <a:r>
              <a:rPr lang="en-US" sz="1200" i="0" kern="1200" dirty="0" err="1" smtClean="0">
                <a:solidFill>
                  <a:schemeClr val="tx1"/>
                </a:solidFill>
                <a:effectLst/>
                <a:latin typeface="+mn-lt"/>
                <a:ea typeface="+mn-ea"/>
                <a:cs typeface="+mn-cs"/>
              </a:rPr>
              <a:t>WxGUI</a:t>
            </a:r>
            <a:r>
              <a:rPr lang="en-US" sz="1200" i="0" kern="1200" dirty="0" smtClean="0">
                <a:solidFill>
                  <a:schemeClr val="tx1"/>
                </a:solidFill>
                <a:effectLst/>
                <a:latin typeface="+mn-lt"/>
                <a:ea typeface="+mn-ea"/>
                <a:cs typeface="+mn-cs"/>
              </a:rPr>
              <a:t> to implement a higher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level user interface. The students reported that their SDR based radiometer worked well at 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low price point. One aspect that differentiates the work in the thesis from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University’s work is that they build their own custom hardware for their software defined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while in this work off the shelf components were used with an aim of making radiometers more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wildly accessible to the research community.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diagramData" Target="../diagrams/data9.xm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17" Type="http://schemas.microsoft.com/office/2007/relationships/diagramDrawing" Target="../diagrams/drawing9.xml"/><Relationship Id="rId2" Type="http://schemas.openxmlformats.org/officeDocument/2006/relationships/notesSlide" Target="../notesSlides/notesSlide17.xml"/><Relationship Id="rId16" Type="http://schemas.openxmlformats.org/officeDocument/2006/relationships/diagramColors" Target="../diagrams/colors9.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5" Type="http://schemas.openxmlformats.org/officeDocument/2006/relationships/diagramQuickStyle" Target="../diagrams/quickStyle9.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diagramLayout" Target="../diagrams/layout10.xml"/><Relationship Id="rId7" Type="http://schemas.openxmlformats.org/officeDocument/2006/relationships/diagramData" Target="../diagrams/data11.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0" Type="http://schemas.openxmlformats.org/officeDocument/2006/relationships/diagramColors" Target="../diagrams/colors11.xml"/><Relationship Id="rId4" Type="http://schemas.openxmlformats.org/officeDocument/2006/relationships/diagramQuickStyle" Target="../diagrams/quickStyle10.xml"/><Relationship Id="rId9"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13.xml"/><Relationship Id="rId13" Type="http://schemas.openxmlformats.org/officeDocument/2006/relationships/diagramLayout" Target="../diagrams/layout14.xml"/><Relationship Id="rId3" Type="http://schemas.openxmlformats.org/officeDocument/2006/relationships/diagramLayout" Target="../diagrams/layout12.xml"/><Relationship Id="rId7" Type="http://schemas.openxmlformats.org/officeDocument/2006/relationships/diagramData" Target="../diagrams/data13.xml"/><Relationship Id="rId12" Type="http://schemas.openxmlformats.org/officeDocument/2006/relationships/diagramData" Target="../diagrams/data14.xml"/><Relationship Id="rId2" Type="http://schemas.openxmlformats.org/officeDocument/2006/relationships/diagramData" Target="../diagrams/data12.xml"/><Relationship Id="rId16" Type="http://schemas.microsoft.com/office/2007/relationships/diagramDrawing" Target="../diagrams/drawing14.xml"/><Relationship Id="rId1" Type="http://schemas.openxmlformats.org/officeDocument/2006/relationships/slideLayout" Target="../slideLayouts/slideLayout2.xml"/><Relationship Id="rId6" Type="http://schemas.microsoft.com/office/2007/relationships/diagramDrawing" Target="../diagrams/drawing12.xml"/><Relationship Id="rId11" Type="http://schemas.microsoft.com/office/2007/relationships/diagramDrawing" Target="../diagrams/drawing13.xml"/><Relationship Id="rId5" Type="http://schemas.openxmlformats.org/officeDocument/2006/relationships/diagramColors" Target="../diagrams/colors12.xml"/><Relationship Id="rId15" Type="http://schemas.openxmlformats.org/officeDocument/2006/relationships/diagramColors" Target="../diagrams/colors14.xml"/><Relationship Id="rId10" Type="http://schemas.openxmlformats.org/officeDocument/2006/relationships/diagramColors" Target="../diagrams/colors13.xml"/><Relationship Id="rId4" Type="http://schemas.openxmlformats.org/officeDocument/2006/relationships/diagramQuickStyle" Target="../diagrams/quickStyle12.xml"/><Relationship Id="rId9" Type="http://schemas.openxmlformats.org/officeDocument/2006/relationships/diagramQuickStyle" Target="../diagrams/quickStyle13.xml"/><Relationship Id="rId1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31360064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101600" y="914400"/>
            <a:ext cx="11785600" cy="2042809"/>
          </a:xfrm>
        </p:spPr>
        <p:txBody>
          <a:bodyPr>
            <a:normAutofit/>
          </a:bodyPr>
          <a:lstStyle/>
          <a:p>
            <a:pPr marL="0" indent="0" algn="ctr">
              <a:buNone/>
            </a:pPr>
            <a:r>
              <a:rPr lang="en-US" sz="2400" dirty="0" smtClean="0"/>
              <a:t>Three areas of related works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1120</TotalTime>
  <Words>3346</Words>
  <Application>Microsoft Office PowerPoint</Application>
  <PresentationFormat>Widescreen</PresentationFormat>
  <Paragraphs>506</Paragraphs>
  <Slides>49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Related Works</vt:lpstr>
      <vt:lpstr>Related Works</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79</cp:revision>
  <dcterms:created xsi:type="dcterms:W3CDTF">2015-04-18T00:15:03Z</dcterms:created>
  <dcterms:modified xsi:type="dcterms:W3CDTF">2015-12-16T05:24:06Z</dcterms:modified>
</cp:coreProperties>
</file>